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  <p:sldMasterId id="2147483669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701C37-D90E-4600-B5F3-F13363C55722}">
  <a:tblStyle styleId="{87701C37-D90E-4600-B5F3-F13363C557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03" d="100"/>
          <a:sy n="103" d="100"/>
        </p:scale>
        <p:origin x="80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99531f04e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499531f04e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9b2a2581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9b2a25816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3a643fbd6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33a643fbd6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3a643fbd6_1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3a643fbd6_1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a643fbd6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33a643fbd6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9b2a2581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9b2a2581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9a79f02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9a79f02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9a79f02e7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49a79f02e7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9a6e173c2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49a6e173c2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9a79f02e7_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49a79f02e7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9a79f02e7_6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49a79f02e7_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99531f04e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499531f04e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9a79f02e7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49a79f02e7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9a6e173c2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NEW SCREENSHOT</a:t>
            </a:r>
            <a:endParaRPr/>
          </a:p>
        </p:txBody>
      </p:sp>
      <p:sp>
        <p:nvSpPr>
          <p:cNvPr id="286" name="Google Shape;286;g49a6e173c2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9b02162d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49b02162d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9b02162d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9b02162d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9b2a2581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9b2a2581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9a79f02e7_4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9a79f02e7_4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9b2a2581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49b2a258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9a79f02e7_4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9a79f02e7_4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9b2a25816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9b2a25816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99531f04e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499531f04e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99531f04e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499531f04e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99531f04e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499531f04e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499531f04e_2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99531f04e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499531f04e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/>
              <a:t>Data visualization enhances interpretation of scientific data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/>
              <a:t>Pathway analysis is a useful method for data analysis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499531f04e_2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a643fbd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a643fbd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a643fbd6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3a643fbd6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a643fbd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3a643fbd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lichtblauw" type="title">
  <p:cSld name="TITLE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675991" y="175696"/>
            <a:ext cx="6598342" cy="165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  <a:defRPr sz="5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675991" y="1829639"/>
            <a:ext cx="4196618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3200"/>
              <a:buNone/>
              <a:defRPr>
                <a:solidFill>
                  <a:srgbClr val="88898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800"/>
              <a:buNone/>
              <a:defRPr>
                <a:solidFill>
                  <a:srgbClr val="88898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400"/>
              <a:buNone/>
              <a:defRPr>
                <a:solidFill>
                  <a:srgbClr val="88898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400"/>
              <a:buNone/>
              <a:defRPr>
                <a:solidFill>
                  <a:srgbClr val="8889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9pPr>
          </a:lstStyle>
          <a:p>
            <a:endParaRPr/>
          </a:p>
        </p:txBody>
      </p:sp>
      <p:pic>
        <p:nvPicPr>
          <p:cNvPr id="59" name="Google Shape;59;p14" descr="UM40_RGB_B_blauw.png"/>
          <p:cNvPicPr preferRelativeResize="0"/>
          <p:nvPr/>
        </p:nvPicPr>
        <p:blipFill rotWithShape="1">
          <a:blip r:embed="rId2">
            <a:alphaModFix/>
          </a:blip>
          <a:srcRect r="20541"/>
          <a:stretch/>
        </p:blipFill>
        <p:spPr>
          <a:xfrm>
            <a:off x="360001" y="4630500"/>
            <a:ext cx="2106474" cy="38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dia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799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359999" y="972000"/>
            <a:ext cx="8326799" cy="2720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3234467" y="4738971"/>
            <a:ext cx="9144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4217546" y="4738971"/>
            <a:ext cx="397765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316141" y="4738799"/>
            <a:ext cx="37065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  <p:pic>
        <p:nvPicPr>
          <p:cNvPr id="66" name="Google Shape;66;p15" descr="UM40_RGB_B_blauw.png"/>
          <p:cNvPicPr preferRelativeResize="0"/>
          <p:nvPr/>
        </p:nvPicPr>
        <p:blipFill rotWithShape="1">
          <a:blip r:embed="rId2">
            <a:alphaModFix/>
          </a:blip>
          <a:srcRect r="20541"/>
          <a:stretch/>
        </p:blipFill>
        <p:spPr>
          <a:xfrm>
            <a:off x="360001" y="4630500"/>
            <a:ext cx="2106474" cy="38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donkerblauw">
  <p:cSld name="Titeldia donkerblauw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ctrTitle"/>
          </p:nvPr>
        </p:nvSpPr>
        <p:spPr>
          <a:xfrm>
            <a:off x="675991" y="175696"/>
            <a:ext cx="6598342" cy="165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  <a:defRPr sz="5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675991" y="1829639"/>
            <a:ext cx="4196618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3200"/>
              <a:buNone/>
              <a:defRPr>
                <a:solidFill>
                  <a:srgbClr val="88898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800"/>
              <a:buNone/>
              <a:defRPr>
                <a:solidFill>
                  <a:srgbClr val="88898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400"/>
              <a:buNone/>
              <a:defRPr>
                <a:solidFill>
                  <a:srgbClr val="88898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400"/>
              <a:buNone/>
              <a:defRPr>
                <a:solidFill>
                  <a:srgbClr val="8889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9pPr>
          </a:lstStyle>
          <a:p>
            <a:endParaRPr/>
          </a:p>
        </p:txBody>
      </p:sp>
      <p:pic>
        <p:nvPicPr>
          <p:cNvPr id="70" name="Google Shape;70;p16" descr="UM40_RGB_B_diap.png"/>
          <p:cNvPicPr preferRelativeResize="0"/>
          <p:nvPr/>
        </p:nvPicPr>
        <p:blipFill rotWithShape="1">
          <a:blip r:embed="rId2">
            <a:alphaModFix/>
          </a:blip>
          <a:srcRect r="20792"/>
          <a:stretch/>
        </p:blipFill>
        <p:spPr>
          <a:xfrm>
            <a:off x="360000" y="4630499"/>
            <a:ext cx="2099789" cy="380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oranje">
  <p:cSld name="Titeldia oranje">
    <p:bg>
      <p:bgPr>
        <a:solidFill>
          <a:schemeClr val="accen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ctrTitle"/>
          </p:nvPr>
        </p:nvSpPr>
        <p:spPr>
          <a:xfrm>
            <a:off x="675991" y="175696"/>
            <a:ext cx="6598342" cy="165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  <a:defRPr sz="5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675991" y="1829639"/>
            <a:ext cx="4196618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3200"/>
              <a:buNone/>
              <a:defRPr>
                <a:solidFill>
                  <a:srgbClr val="88898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800"/>
              <a:buNone/>
              <a:defRPr>
                <a:solidFill>
                  <a:srgbClr val="88898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400"/>
              <a:buNone/>
              <a:defRPr>
                <a:solidFill>
                  <a:srgbClr val="88898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88898F"/>
              </a:buClr>
              <a:buSzPts val="2400"/>
              <a:buNone/>
              <a:defRPr>
                <a:solidFill>
                  <a:srgbClr val="88898F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98F"/>
              </a:buClr>
              <a:buSzPts val="2000"/>
              <a:buNone/>
              <a:defRPr>
                <a:solidFill>
                  <a:srgbClr val="88898F"/>
                </a:solidFill>
              </a:defRPr>
            </a:lvl9pPr>
          </a:lstStyle>
          <a:p>
            <a:endParaRPr/>
          </a:p>
        </p:txBody>
      </p:sp>
      <p:pic>
        <p:nvPicPr>
          <p:cNvPr id="74" name="Google Shape;74;p17" descr="UM40_RGB_B_diap.png"/>
          <p:cNvPicPr preferRelativeResize="0"/>
          <p:nvPr/>
        </p:nvPicPr>
        <p:blipFill rotWithShape="1">
          <a:blip r:embed="rId2">
            <a:alphaModFix/>
          </a:blip>
          <a:srcRect r="21548"/>
          <a:stretch/>
        </p:blipFill>
        <p:spPr>
          <a:xfrm>
            <a:off x="360000" y="4630499"/>
            <a:ext cx="2079737" cy="380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dia donkerblauw">
  <p:cSld name="Tekstdia donkerblauw">
    <p:bg>
      <p:bgPr>
        <a:solidFill>
          <a:schemeClr val="accent3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799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1"/>
          </p:nvPr>
        </p:nvSpPr>
        <p:spPr>
          <a:xfrm>
            <a:off x="359999" y="972000"/>
            <a:ext cx="8326799" cy="2720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1pPr>
            <a:lvl2pPr marL="914400" lvl="1" indent="-431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-"/>
              <a:defRPr>
                <a:solidFill>
                  <a:schemeClr val="lt1"/>
                </a:solidFill>
              </a:defRPr>
            </a:lvl2pPr>
            <a:lvl3pPr marL="1371600" lvl="2" indent="-406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dt" idx="10"/>
          </p:nvPr>
        </p:nvSpPr>
        <p:spPr>
          <a:xfrm>
            <a:off x="3234467" y="4738971"/>
            <a:ext cx="9144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ftr" idx="11"/>
          </p:nvPr>
        </p:nvSpPr>
        <p:spPr>
          <a:xfrm>
            <a:off x="4217546" y="4738971"/>
            <a:ext cx="397765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8316141" y="4738799"/>
            <a:ext cx="37065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  <p:pic>
        <p:nvPicPr>
          <p:cNvPr id="81" name="Google Shape;81;p18" descr="UM40_RGB_B_diap.png"/>
          <p:cNvPicPr preferRelativeResize="0"/>
          <p:nvPr/>
        </p:nvPicPr>
        <p:blipFill rotWithShape="1">
          <a:blip r:embed="rId2">
            <a:alphaModFix/>
          </a:blip>
          <a:srcRect r="21297"/>
          <a:stretch/>
        </p:blipFill>
        <p:spPr>
          <a:xfrm>
            <a:off x="360000" y="4630499"/>
            <a:ext cx="2086421" cy="380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dia lichtblauw">
  <p:cSld name="Tekstdia lichtblauw">
    <p:bg>
      <p:bgPr>
        <a:solidFill>
          <a:schemeClr val="dk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799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359999" y="972000"/>
            <a:ext cx="8326799" cy="2720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1pPr>
            <a:lvl2pPr marL="914400" lvl="1" indent="-431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-"/>
              <a:defRPr>
                <a:solidFill>
                  <a:schemeClr val="lt1"/>
                </a:solidFill>
              </a:defRPr>
            </a:lvl2pPr>
            <a:lvl3pPr marL="1371600" lvl="2" indent="-406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dt" idx="10"/>
          </p:nvPr>
        </p:nvSpPr>
        <p:spPr>
          <a:xfrm>
            <a:off x="3234467" y="4738971"/>
            <a:ext cx="9144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ftr" idx="11"/>
          </p:nvPr>
        </p:nvSpPr>
        <p:spPr>
          <a:xfrm>
            <a:off x="4217546" y="4738971"/>
            <a:ext cx="397765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ldNum" idx="12"/>
          </p:nvPr>
        </p:nvSpPr>
        <p:spPr>
          <a:xfrm>
            <a:off x="8316141" y="4738799"/>
            <a:ext cx="37065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  <p:pic>
        <p:nvPicPr>
          <p:cNvPr id="88" name="Google Shape;88;p19" descr="UM40_RGB_B_blauw.png"/>
          <p:cNvPicPr preferRelativeResize="0"/>
          <p:nvPr/>
        </p:nvPicPr>
        <p:blipFill rotWithShape="1">
          <a:blip r:embed="rId2">
            <a:alphaModFix/>
          </a:blip>
          <a:srcRect r="22053"/>
          <a:stretch/>
        </p:blipFill>
        <p:spPr>
          <a:xfrm>
            <a:off x="360001" y="4630500"/>
            <a:ext cx="2066368" cy="38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/Foto dia">
  <p:cSld name="Tekst/Foto dia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360000" y="310694"/>
            <a:ext cx="3934625" cy="1174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body" idx="1"/>
          </p:nvPr>
        </p:nvSpPr>
        <p:spPr>
          <a:xfrm>
            <a:off x="360001" y="1485117"/>
            <a:ext cx="3934624" cy="285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dt" idx="10"/>
          </p:nvPr>
        </p:nvSpPr>
        <p:spPr>
          <a:xfrm>
            <a:off x="4595043" y="4738971"/>
            <a:ext cx="55073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ftr" idx="11"/>
          </p:nvPr>
        </p:nvSpPr>
        <p:spPr>
          <a:xfrm>
            <a:off x="4745252" y="4738971"/>
            <a:ext cx="344995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8195204" y="4738799"/>
            <a:ext cx="56997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  <p:sp>
        <p:nvSpPr>
          <p:cNvPr id="95" name="Google Shape;95;p20"/>
          <p:cNvSpPr>
            <a:spLocks noGrp="1"/>
          </p:cNvSpPr>
          <p:nvPr>
            <p:ph type="pic" idx="2"/>
          </p:nvPr>
        </p:nvSpPr>
        <p:spPr>
          <a:xfrm>
            <a:off x="4595043" y="0"/>
            <a:ext cx="4548957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erriweather Sans"/>
              <a:buChar char="-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Char char="-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6" name="Google Shape;96;p20" descr="UM40_RGB_B_blauw.png"/>
          <p:cNvPicPr preferRelativeResize="0"/>
          <p:nvPr/>
        </p:nvPicPr>
        <p:blipFill rotWithShape="1">
          <a:blip r:embed="rId2">
            <a:alphaModFix/>
          </a:blip>
          <a:srcRect r="20541"/>
          <a:stretch/>
        </p:blipFill>
        <p:spPr>
          <a:xfrm>
            <a:off x="360001" y="4630500"/>
            <a:ext cx="2106474" cy="38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dia">
  <p:cSld name="Fotodia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dt" idx="10"/>
          </p:nvPr>
        </p:nvSpPr>
        <p:spPr>
          <a:xfrm>
            <a:off x="3234467" y="4738971"/>
            <a:ext cx="9144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ftr" idx="11"/>
          </p:nvPr>
        </p:nvSpPr>
        <p:spPr>
          <a:xfrm>
            <a:off x="4217546" y="4738971"/>
            <a:ext cx="397765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ldNum" idx="12"/>
          </p:nvPr>
        </p:nvSpPr>
        <p:spPr>
          <a:xfrm>
            <a:off x="8316141" y="4738799"/>
            <a:ext cx="37065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  <p:sp>
        <p:nvSpPr>
          <p:cNvPr id="101" name="Google Shape;101;p2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erriweather Sans"/>
              <a:buChar char="-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Char char="-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360001" y="4691063"/>
            <a:ext cx="2033950" cy="22622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eldia">
  <p:cSld name="Tabeldia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799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dt" idx="10"/>
          </p:nvPr>
        </p:nvSpPr>
        <p:spPr>
          <a:xfrm>
            <a:off x="3234467" y="4738971"/>
            <a:ext cx="9144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ftr" idx="11"/>
          </p:nvPr>
        </p:nvSpPr>
        <p:spPr>
          <a:xfrm>
            <a:off x="4217546" y="4738971"/>
            <a:ext cx="397765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316141" y="4738799"/>
            <a:ext cx="37065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  <p:pic>
        <p:nvPicPr>
          <p:cNvPr id="108" name="Google Shape;108;p22" descr="UM40_RGB_B_blauw.png"/>
          <p:cNvPicPr preferRelativeResize="0"/>
          <p:nvPr/>
        </p:nvPicPr>
        <p:blipFill rotWithShape="1">
          <a:blip r:embed="rId2">
            <a:alphaModFix/>
          </a:blip>
          <a:srcRect r="20541"/>
          <a:stretch/>
        </p:blipFill>
        <p:spPr>
          <a:xfrm>
            <a:off x="360001" y="4630500"/>
            <a:ext cx="2106474" cy="38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799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59999" y="972000"/>
            <a:ext cx="8326799" cy="2720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erriweather Sans"/>
              <a:buChar char="-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Char char="-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3234467" y="4738971"/>
            <a:ext cx="9144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217546" y="4738971"/>
            <a:ext cx="397765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316141" y="4738799"/>
            <a:ext cx="37065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rawgit.com/maxlath/wikidata-sdk/master/dist/wikidata-sdk.j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gonw.github.io/pils/src/combined.j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ctrTitle"/>
          </p:nvPr>
        </p:nvSpPr>
        <p:spPr>
          <a:xfrm>
            <a:off x="676000" y="903998"/>
            <a:ext cx="6598200" cy="10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142E"/>
              </a:buClr>
              <a:buSzPts val="5400"/>
              <a:buFont typeface="Calibri"/>
              <a:buNone/>
            </a:pPr>
            <a:r>
              <a:rPr lang="es" b="0">
                <a:solidFill>
                  <a:srgbClr val="00142E"/>
                </a:solidFill>
              </a:rPr>
              <a:t>Pathway Analyser</a:t>
            </a:r>
            <a:endParaRPr b="0">
              <a:solidFill>
                <a:srgbClr val="00142E"/>
              </a:solidFill>
            </a:endParaRPr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1"/>
          </p:nvPr>
        </p:nvSpPr>
        <p:spPr>
          <a:xfrm>
            <a:off x="675990" y="2766662"/>
            <a:ext cx="50442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s"/>
              <a:t>Yul van der Stap,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s"/>
              <a:t>Maaike Trân &amp; Inma Carrascosa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s"/>
              <a:t>7th December 2018</a:t>
            </a:r>
            <a:endParaRPr/>
          </a:p>
        </p:txBody>
      </p:sp>
      <p:pic>
        <p:nvPicPr>
          <p:cNvPr id="115" name="Google Shape;115;p23" descr="Future loo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8919" y="2697023"/>
            <a:ext cx="2649662" cy="2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>
            <a:spLocks noGrp="1"/>
          </p:cNvSpPr>
          <p:nvPr>
            <p:ph type="subTitle" idx="1"/>
          </p:nvPr>
        </p:nvSpPr>
        <p:spPr>
          <a:xfrm>
            <a:off x="676052" y="1897462"/>
            <a:ext cx="50442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s" sz="1400">
                <a:solidFill>
                  <a:srgbClr val="FFFFFF"/>
                </a:solidFill>
              </a:rPr>
              <a:t>Programming for the Life Sciences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2"/>
          <p:cNvPicPr preferRelativeResize="0"/>
          <p:nvPr/>
        </p:nvPicPr>
        <p:blipFill rotWithShape="1">
          <a:blip r:embed="rId3">
            <a:alphaModFix/>
          </a:blip>
          <a:srcRect l="-2920" t="1318" r="9627" b="-3557"/>
          <a:stretch/>
        </p:blipFill>
        <p:spPr>
          <a:xfrm>
            <a:off x="3924550" y="-44258"/>
            <a:ext cx="5333200" cy="518775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8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Cholesterol Biosynthesis</a:t>
            </a:r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body" idx="1"/>
          </p:nvPr>
        </p:nvSpPr>
        <p:spPr>
          <a:xfrm>
            <a:off x="309850" y="1024700"/>
            <a:ext cx="3614700" cy="27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" sz="1800"/>
              <a:t>Given the </a:t>
            </a:r>
            <a:r>
              <a:rPr lang="es" sz="1800" b="1"/>
              <a:t>cholesterol</a:t>
            </a:r>
            <a:r>
              <a:rPr lang="es" sz="1800"/>
              <a:t> </a:t>
            </a:r>
            <a:r>
              <a:rPr lang="es" sz="1800" b="1"/>
              <a:t>biosynthesis</a:t>
            </a:r>
            <a:r>
              <a:rPr lang="es" sz="1800"/>
              <a:t> pathway, how can we obtain </a:t>
            </a:r>
            <a:r>
              <a:rPr lang="es" sz="1800" b="1"/>
              <a:t>more</a:t>
            </a:r>
            <a:r>
              <a:rPr lang="es" sz="1800"/>
              <a:t> </a:t>
            </a:r>
            <a:r>
              <a:rPr lang="es" sz="1800" b="1"/>
              <a:t>information</a:t>
            </a:r>
            <a:r>
              <a:rPr lang="es" sz="1800"/>
              <a:t> about its </a:t>
            </a:r>
            <a:r>
              <a:rPr lang="es" sz="1800" b="1"/>
              <a:t>elements</a:t>
            </a:r>
            <a:r>
              <a:rPr lang="es" sz="1800"/>
              <a:t>?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" sz="1800"/>
              <a:t>Are the elements in this pathway present in </a:t>
            </a:r>
            <a:r>
              <a:rPr lang="es" sz="1800" b="1"/>
              <a:t>other</a:t>
            </a:r>
            <a:r>
              <a:rPr lang="es" sz="1800"/>
              <a:t> </a:t>
            </a:r>
            <a:r>
              <a:rPr lang="es" sz="1800" b="1"/>
              <a:t>pathways</a:t>
            </a:r>
            <a:r>
              <a:rPr lang="es" sz="1800"/>
              <a:t>?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" sz="1800"/>
              <a:t>In </a:t>
            </a:r>
            <a:r>
              <a:rPr lang="es" sz="1800" b="1"/>
              <a:t>how</a:t>
            </a:r>
            <a:r>
              <a:rPr lang="es" sz="1800"/>
              <a:t> </a:t>
            </a:r>
            <a:r>
              <a:rPr lang="es" sz="1800" b="1"/>
              <a:t>many</a:t>
            </a:r>
            <a:r>
              <a:rPr lang="es" sz="1800"/>
              <a:t>?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3" descr="A screenshot of a cell phone &#10; 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7325" y="877700"/>
            <a:ext cx="4593789" cy="423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 txBox="1"/>
          <p:nvPr/>
        </p:nvSpPr>
        <p:spPr>
          <a:xfrm>
            <a:off x="490451" y="2112665"/>
            <a:ext cx="126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Fill in all fields</a:t>
            </a:r>
            <a:endParaRPr/>
          </a:p>
        </p:txBody>
      </p:sp>
      <p:sp>
        <p:nvSpPr>
          <p:cNvPr id="202" name="Google Shape;202;p33"/>
          <p:cNvSpPr/>
          <p:nvPr/>
        </p:nvSpPr>
        <p:spPr>
          <a:xfrm>
            <a:off x="844546" y="1787624"/>
            <a:ext cx="1663886" cy="336201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 w="25400" cap="flat" cmpd="sng">
            <a:solidFill>
              <a:srgbClr val="0076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3"/>
          <p:cNvSpPr/>
          <p:nvPr/>
        </p:nvSpPr>
        <p:spPr>
          <a:xfrm rot="7539929">
            <a:off x="2278624" y="2805967"/>
            <a:ext cx="975379" cy="564471"/>
          </a:xfrm>
          <a:prstGeom prst="curvedDownArrow">
            <a:avLst>
              <a:gd name="adj1" fmla="val 25000"/>
              <a:gd name="adj2" fmla="val 60678"/>
              <a:gd name="adj3" fmla="val 25000"/>
            </a:avLst>
          </a:prstGeom>
          <a:solidFill>
            <a:schemeClr val="accent2"/>
          </a:solidFill>
          <a:ln w="25400" cap="flat" cmpd="sng">
            <a:solidFill>
              <a:srgbClr val="0076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3"/>
          <p:cNvSpPr txBox="1"/>
          <p:nvPr/>
        </p:nvSpPr>
        <p:spPr>
          <a:xfrm>
            <a:off x="2266967" y="2216581"/>
            <a:ext cx="104541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call</a:t>
            </a:r>
            <a:endParaRPr/>
          </a:p>
        </p:txBody>
      </p:sp>
      <p:sp>
        <p:nvSpPr>
          <p:cNvPr id="205" name="Google Shape;205;p33"/>
          <p:cNvSpPr txBox="1"/>
          <p:nvPr/>
        </p:nvSpPr>
        <p:spPr>
          <a:xfrm>
            <a:off x="1024847" y="3051508"/>
            <a:ext cx="112375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through results</a:t>
            </a:r>
            <a:endParaRPr/>
          </a:p>
        </p:txBody>
      </p:sp>
      <p:sp>
        <p:nvSpPr>
          <p:cNvPr id="206" name="Google Shape;206;p33"/>
          <p:cNvSpPr/>
          <p:nvPr/>
        </p:nvSpPr>
        <p:spPr>
          <a:xfrm rot="-6483646">
            <a:off x="76792" y="2850057"/>
            <a:ext cx="902098" cy="402902"/>
          </a:xfrm>
          <a:prstGeom prst="curvedDownArrow">
            <a:avLst>
              <a:gd name="adj1" fmla="val 23975"/>
              <a:gd name="adj2" fmla="val 62307"/>
              <a:gd name="adj3" fmla="val 47668"/>
            </a:avLst>
          </a:prstGeom>
          <a:solidFill>
            <a:schemeClr val="accent2"/>
          </a:solidFill>
          <a:ln w="25400" cap="flat" cmpd="sng">
            <a:solidFill>
              <a:srgbClr val="0076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33" descr="A screenshot of a social media post &#10; 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9225" y="1787625"/>
            <a:ext cx="5894774" cy="29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8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Manually answering question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 descr="https://lh6.googleusercontent.com/FumpSS8hNvd4YTHJoMe78mJgs_8k-cLrsYnf8z-wEbrwGTIc6b8KPiD5w5puBVGYL8PqyUrKEQW3kkpyJPHGHVhp73iTVivgicJi9gjeFhf0EzEc9_MlPz8xhoVlayfxDUcR0FahC9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250" y="1642675"/>
            <a:ext cx="7117925" cy="33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 descr="Us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913" y="7"/>
            <a:ext cx="1905886" cy="1905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 descr="Interne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60428" y="850287"/>
            <a:ext cx="960917" cy="96091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/>
          <p:nvPr/>
        </p:nvSpPr>
        <p:spPr>
          <a:xfrm>
            <a:off x="3772551" y="358862"/>
            <a:ext cx="3498000" cy="1188300"/>
          </a:xfrm>
          <a:prstGeom prst="cloudCallout">
            <a:avLst>
              <a:gd name="adj1" fmla="val -109037"/>
              <a:gd name="adj2" fmla="val -37980"/>
            </a:avLst>
          </a:prstGeom>
          <a:solidFill>
            <a:schemeClr val="accent2"/>
          </a:solidFill>
          <a:ln w="25400" cap="flat" cmpd="sng">
            <a:solidFill>
              <a:srgbClr val="0076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Finally! That’s</a:t>
            </a:r>
            <a:r>
              <a:rPr lang="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just</a:t>
            </a:r>
            <a:r>
              <a:rPr lang="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one</a:t>
            </a:r>
            <a:r>
              <a:rPr lang="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of the </a:t>
            </a:r>
            <a:r>
              <a:rPr lang="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targets </a:t>
            </a:r>
            <a:r>
              <a:rPr lang="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was looking for…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" name="Google Shape;221;p35"/>
          <p:cNvCxnSpPr/>
          <p:nvPr/>
        </p:nvCxnSpPr>
        <p:spPr>
          <a:xfrm rot="10800000">
            <a:off x="4349931" y="3316812"/>
            <a:ext cx="13185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8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Solution: PathwayAnalyser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l="524" t="10165" r="583" b="6846"/>
          <a:stretch/>
        </p:blipFill>
        <p:spPr>
          <a:xfrm>
            <a:off x="2511512" y="1020001"/>
            <a:ext cx="4023782" cy="1899399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8" name="Google Shape;228;p36"/>
          <p:cNvPicPr preferRelativeResize="0"/>
          <p:nvPr/>
        </p:nvPicPr>
        <p:blipFill rotWithShape="1">
          <a:blip r:embed="rId4">
            <a:alphaModFix/>
          </a:blip>
          <a:srcRect l="954" t="8678" r="1674" b="7709"/>
          <a:stretch/>
        </p:blipFill>
        <p:spPr>
          <a:xfrm>
            <a:off x="4679475" y="2919400"/>
            <a:ext cx="4307438" cy="2094749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9" name="Google Shape;229;p36"/>
          <p:cNvPicPr preferRelativeResize="0"/>
          <p:nvPr/>
        </p:nvPicPr>
        <p:blipFill rotWithShape="1">
          <a:blip r:embed="rId5">
            <a:alphaModFix/>
          </a:blip>
          <a:srcRect l="1406" t="9427" r="1590" b="7141"/>
          <a:stretch/>
        </p:blipFill>
        <p:spPr>
          <a:xfrm>
            <a:off x="141525" y="2919400"/>
            <a:ext cx="4386149" cy="2121976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8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Solution: PathwayAnalyser</a:t>
            </a:r>
            <a:endParaRPr/>
          </a:p>
        </p:txBody>
      </p:sp>
      <p:pic>
        <p:nvPicPr>
          <p:cNvPr id="4" name="Project_demo2.mp4">
            <a:hlinkClick r:id="" action="ppaction://media"/>
            <a:extLst>
              <a:ext uri="{FF2B5EF4-FFF2-40B4-BE49-F238E27FC236}">
                <a16:creationId xmlns:a16="http://schemas.microsoft.com/office/drawing/2014/main" id="{081449AF-B0E6-9541-9455-9D2B279960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405" y="869531"/>
            <a:ext cx="6178732" cy="3861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/>
          <p:nvPr/>
        </p:nvSpPr>
        <p:spPr>
          <a:xfrm>
            <a:off x="1951076" y="2121194"/>
            <a:ext cx="5241900" cy="9012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1D87FF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8"/>
          <p:cNvSpPr txBox="1">
            <a:spLocks noGrp="1"/>
          </p:cNvSpPr>
          <p:nvPr>
            <p:ph type="title"/>
          </p:nvPr>
        </p:nvSpPr>
        <p:spPr>
          <a:xfrm>
            <a:off x="2187272" y="2316366"/>
            <a:ext cx="4769400" cy="54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</a:pPr>
            <a:r>
              <a:rPr lang="es"/>
              <a:t>Methods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8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es"/>
              <a:t>Libraries</a:t>
            </a:r>
            <a:endParaRPr/>
          </a:p>
        </p:txBody>
      </p:sp>
      <p:sp>
        <p:nvSpPr>
          <p:cNvPr id="247" name="Google Shape;247;p39"/>
          <p:cNvSpPr txBox="1">
            <a:spLocks noGrp="1"/>
          </p:cNvSpPr>
          <p:nvPr>
            <p:ph type="body" idx="1"/>
          </p:nvPr>
        </p:nvSpPr>
        <p:spPr>
          <a:xfrm>
            <a:off x="360000" y="1431650"/>
            <a:ext cx="8326800" cy="29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s" sz="1500">
                <a:solidFill>
                  <a:srgbClr val="FFFFFF"/>
                </a:solidFill>
              </a:rPr>
              <a:t>&lt;script src="</a:t>
            </a:r>
            <a:r>
              <a:rPr lang="es" sz="1500" u="sng">
                <a:solidFill>
                  <a:srgbClr val="FFFFFF"/>
                </a:solidFill>
                <a:hlinkClick r:id="rId3"/>
              </a:rPr>
              <a:t>https://cdn.rawgit.com/maxlath/wikidata-sdk/master/dist/wikidata-sdk.js</a:t>
            </a:r>
            <a:r>
              <a:rPr lang="es" sz="1500">
                <a:solidFill>
                  <a:srgbClr val="FFFFFF"/>
                </a:solidFill>
              </a:rPr>
              <a:t>"&gt;&lt;/script&gt;</a:t>
            </a:r>
            <a:endParaRPr sz="1500">
              <a:solidFill>
                <a:srgbClr val="FFFFFF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-"/>
            </a:pPr>
            <a:r>
              <a:rPr lang="es" sz="1500">
                <a:solidFill>
                  <a:srgbClr val="FFFFFF"/>
                </a:solidFill>
              </a:rPr>
              <a:t>Wikidata query</a:t>
            </a:r>
            <a:br>
              <a:rPr lang="es" sz="1500">
                <a:solidFill>
                  <a:srgbClr val="FFFFFF"/>
                </a:solidFill>
              </a:rPr>
            </a:br>
            <a:endParaRPr sz="1500">
              <a:solidFill>
                <a:srgbClr val="FFFFFF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s" sz="1500">
                <a:solidFill>
                  <a:srgbClr val="FFFFFF"/>
                </a:solidFill>
              </a:rPr>
              <a:t>&lt;script type="text/javascript" src="https://egonw.github.io/pils/lib/d3.v3.min.js"&gt;&lt;/script&gt;  </a:t>
            </a:r>
            <a:endParaRPr sz="1500">
              <a:solidFill>
                <a:srgbClr val="FFFFFF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-"/>
            </a:pPr>
            <a:r>
              <a:rPr lang="es" sz="1500">
                <a:solidFill>
                  <a:srgbClr val="FFFFFF"/>
                </a:solidFill>
              </a:rPr>
              <a:t>D3</a:t>
            </a:r>
            <a:br>
              <a:rPr lang="es" sz="1500">
                <a:solidFill>
                  <a:srgbClr val="FFFFFF"/>
                </a:solidFill>
              </a:rPr>
            </a:br>
            <a:endParaRPr sz="1500">
              <a:solidFill>
                <a:srgbClr val="FFFFFF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</a:pPr>
            <a:r>
              <a:rPr lang="es" sz="1500">
                <a:solidFill>
                  <a:srgbClr val="FFFFFF"/>
                </a:solidFill>
              </a:rPr>
              <a:t>&lt;script type="text/javascript" src="</a:t>
            </a:r>
            <a:r>
              <a:rPr lang="es" sz="1500" u="sng">
                <a:solidFill>
                  <a:srgbClr val="FFFFFF"/>
                </a:solidFill>
                <a:hlinkClick r:id="rId4"/>
              </a:rPr>
              <a:t>https://egonw.github.io/pils/src/combined.js</a:t>
            </a:r>
            <a:r>
              <a:rPr lang="es" sz="1500">
                <a:solidFill>
                  <a:srgbClr val="FFFFFF"/>
                </a:solidFill>
              </a:rPr>
              <a:t>"&gt;&lt;/script&gt;</a:t>
            </a:r>
            <a:endParaRPr sz="1500">
              <a:solidFill>
                <a:srgbClr val="FFFFFF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-"/>
            </a:pPr>
            <a:r>
              <a:rPr lang="es" sz="1500">
                <a:solidFill>
                  <a:srgbClr val="FFFFFF"/>
                </a:solidFill>
              </a:rPr>
              <a:t>Pathway search by target</a:t>
            </a:r>
            <a:endParaRPr sz="1500">
              <a:solidFill>
                <a:srgbClr val="FFFFFF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-"/>
            </a:pPr>
            <a:r>
              <a:rPr lang="es" sz="1500">
                <a:solidFill>
                  <a:srgbClr val="FFFFFF"/>
                </a:solidFill>
              </a:rPr>
              <a:t>Count Pathway by target</a:t>
            </a: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FFFF"/>
                </a:solidFill>
              </a:rPr>
              <a:t>    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799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es"/>
              <a:t>Pathway Information</a:t>
            </a:r>
            <a:endParaRPr/>
          </a:p>
        </p:txBody>
      </p:sp>
      <p:pic>
        <p:nvPicPr>
          <p:cNvPr id="253" name="Google Shape;253;p40" descr="A screenshot of a cell phone &#10; &#10;Description automatically generated"/>
          <p:cNvPicPr preferRelativeResize="0"/>
          <p:nvPr/>
        </p:nvPicPr>
        <p:blipFill rotWithShape="1">
          <a:blip r:embed="rId3">
            <a:alphaModFix/>
          </a:blip>
          <a:srcRect l="8115" b="1680"/>
          <a:stretch/>
        </p:blipFill>
        <p:spPr>
          <a:xfrm>
            <a:off x="163100" y="877701"/>
            <a:ext cx="7613350" cy="46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0"/>
          <p:cNvSpPr/>
          <p:nvPr/>
        </p:nvSpPr>
        <p:spPr>
          <a:xfrm>
            <a:off x="360000" y="877700"/>
            <a:ext cx="5984700" cy="471900"/>
          </a:xfrm>
          <a:prstGeom prst="ellipse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40"/>
          <p:cNvSpPr/>
          <p:nvPr/>
        </p:nvSpPr>
        <p:spPr>
          <a:xfrm>
            <a:off x="4839300" y="2571750"/>
            <a:ext cx="422100" cy="1824000"/>
          </a:xfrm>
          <a:prstGeom prst="rightBrace">
            <a:avLst>
              <a:gd name="adj1" fmla="val 8333"/>
              <a:gd name="adj2" fmla="val 12373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0"/>
          <p:cNvSpPr txBox="1"/>
          <p:nvPr/>
        </p:nvSpPr>
        <p:spPr>
          <a:xfrm>
            <a:off x="5430229" y="2595011"/>
            <a:ext cx="3417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Reading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jSON file from </a:t>
            </a:r>
            <a:r>
              <a:rPr lang="e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query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call and </a:t>
            </a:r>
            <a:r>
              <a:rPr lang="e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creating</a:t>
            </a: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list with the desired items</a:t>
            </a:r>
            <a:endParaRPr/>
          </a:p>
        </p:txBody>
      </p:sp>
      <p:cxnSp>
        <p:nvCxnSpPr>
          <p:cNvPr id="257" name="Google Shape;257;p40"/>
          <p:cNvCxnSpPr/>
          <p:nvPr/>
        </p:nvCxnSpPr>
        <p:spPr>
          <a:xfrm>
            <a:off x="5957300" y="1422500"/>
            <a:ext cx="1010400" cy="247800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58" name="Google Shape;258;p40"/>
          <p:cNvSpPr txBox="1"/>
          <p:nvPr/>
        </p:nvSpPr>
        <p:spPr>
          <a:xfrm>
            <a:off x="7035591" y="1597904"/>
            <a:ext cx="1651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Wikidata query</a:t>
            </a:r>
            <a:endParaRPr/>
          </a:p>
        </p:txBody>
      </p:sp>
      <p:pic>
        <p:nvPicPr>
          <p:cNvPr id="259" name="Google Shape;259;p40"/>
          <p:cNvPicPr preferRelativeResize="0"/>
          <p:nvPr/>
        </p:nvPicPr>
        <p:blipFill rotWithShape="1">
          <a:blip r:embed="rId4">
            <a:alphaModFix/>
          </a:blip>
          <a:srcRect l="524" t="10165" r="583" b="6846"/>
          <a:stretch/>
        </p:blipFill>
        <p:spPr>
          <a:xfrm>
            <a:off x="5831387" y="3120508"/>
            <a:ext cx="2615275" cy="123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799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es"/>
              <a:t>Targets and Respective Pathways</a:t>
            </a:r>
            <a:endParaRPr/>
          </a:p>
        </p:txBody>
      </p:sp>
      <p:pic>
        <p:nvPicPr>
          <p:cNvPr id="265" name="Google Shape;265;p41" descr="A screenshot of a cell phone &#10; 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029" y="877703"/>
            <a:ext cx="8974312" cy="37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/>
          <p:nvPr/>
        </p:nvSpPr>
        <p:spPr>
          <a:xfrm>
            <a:off x="1724736" y="866145"/>
            <a:ext cx="744000" cy="270600"/>
          </a:xfrm>
          <a:prstGeom prst="ellipse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7" name="Google Shape;267;p41"/>
          <p:cNvCxnSpPr>
            <a:endCxn id="268" idx="1"/>
          </p:cNvCxnSpPr>
          <p:nvPr/>
        </p:nvCxnSpPr>
        <p:spPr>
          <a:xfrm>
            <a:off x="2410805" y="1061456"/>
            <a:ext cx="822900" cy="20220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68" name="Google Shape;268;p41"/>
          <p:cNvSpPr txBox="1"/>
          <p:nvPr/>
        </p:nvSpPr>
        <p:spPr>
          <a:xfrm>
            <a:off x="3233705" y="1136756"/>
            <a:ext cx="1700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 of interest</a:t>
            </a:r>
            <a:endParaRPr/>
          </a:p>
        </p:txBody>
      </p:sp>
      <p:sp>
        <p:nvSpPr>
          <p:cNvPr id="269" name="Google Shape;269;p41"/>
          <p:cNvSpPr/>
          <p:nvPr/>
        </p:nvSpPr>
        <p:spPr>
          <a:xfrm rot="-922273">
            <a:off x="7987889" y="1839766"/>
            <a:ext cx="246726" cy="154450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41"/>
          <p:cNvSpPr txBox="1"/>
          <p:nvPr/>
        </p:nvSpPr>
        <p:spPr>
          <a:xfrm>
            <a:off x="8163897" y="1973109"/>
            <a:ext cx="980103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jSON file</a:t>
            </a:r>
            <a:endParaRPr/>
          </a:p>
        </p:txBody>
      </p:sp>
      <p:cxnSp>
        <p:nvCxnSpPr>
          <p:cNvPr id="271" name="Google Shape;271;p41"/>
          <p:cNvCxnSpPr/>
          <p:nvPr/>
        </p:nvCxnSpPr>
        <p:spPr>
          <a:xfrm>
            <a:off x="1499827" y="4337425"/>
            <a:ext cx="5400" cy="34830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72" name="Google Shape;272;p41"/>
          <p:cNvCxnSpPr/>
          <p:nvPr/>
        </p:nvCxnSpPr>
        <p:spPr>
          <a:xfrm>
            <a:off x="922200" y="4337425"/>
            <a:ext cx="6718200" cy="0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73" name="Google Shape;273;p41"/>
          <p:cNvSpPr txBox="1"/>
          <p:nvPr/>
        </p:nvSpPr>
        <p:spPr>
          <a:xfrm>
            <a:off x="319017" y="4669205"/>
            <a:ext cx="2091900" cy="276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 Phacts API </a:t>
            </a:r>
            <a:r>
              <a:rPr lang="e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call</a:t>
            </a:r>
            <a:endParaRPr/>
          </a:p>
        </p:txBody>
      </p:sp>
      <p:cxnSp>
        <p:nvCxnSpPr>
          <p:cNvPr id="274" name="Google Shape;274;p41"/>
          <p:cNvCxnSpPr/>
          <p:nvPr/>
        </p:nvCxnSpPr>
        <p:spPr>
          <a:xfrm rot="10800000" flipH="1">
            <a:off x="1088400" y="3851150"/>
            <a:ext cx="6967200" cy="2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41"/>
          <p:cNvCxnSpPr/>
          <p:nvPr/>
        </p:nvCxnSpPr>
        <p:spPr>
          <a:xfrm rot="10800000" flipH="1">
            <a:off x="797700" y="1948800"/>
            <a:ext cx="6967200" cy="2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799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es"/>
              <a:t>Overview</a:t>
            </a:r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body" idx="1"/>
          </p:nvPr>
        </p:nvSpPr>
        <p:spPr>
          <a:xfrm>
            <a:off x="359999" y="1291875"/>
            <a:ext cx="8326800" cy="27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s" sz="3000"/>
              <a:t>Introduction</a:t>
            </a:r>
            <a:endParaRPr sz="3000"/>
          </a:p>
          <a:p>
            <a:pPr marL="342900" lvl="0" indent="-3048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s" sz="3000"/>
              <a:t>Methodology</a:t>
            </a:r>
            <a:endParaRPr sz="3000"/>
          </a:p>
          <a:p>
            <a:pPr marL="3429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s" sz="3000"/>
              <a:t>Discussion</a:t>
            </a:r>
            <a:endParaRPr sz="3000"/>
          </a:p>
          <a:p>
            <a:pPr marL="3429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s" sz="3000"/>
              <a:t>Conclusion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8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es"/>
              <a:t>Targets and Respective Pathways</a:t>
            </a:r>
            <a:endParaRPr/>
          </a:p>
        </p:txBody>
      </p:sp>
      <p:pic>
        <p:nvPicPr>
          <p:cNvPr id="281" name="Google Shape;2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5975" y="995769"/>
            <a:ext cx="9144000" cy="422910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2"/>
          <p:cNvSpPr txBox="1"/>
          <p:nvPr/>
        </p:nvSpPr>
        <p:spPr>
          <a:xfrm>
            <a:off x="2950025" y="2222275"/>
            <a:ext cx="24267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lt1"/>
                </a:solidFill>
              </a:rPr>
              <a:t>Repeat</a:t>
            </a:r>
            <a:r>
              <a:rPr lang="es" sz="2400">
                <a:solidFill>
                  <a:schemeClr val="lt1"/>
                </a:solidFill>
              </a:rPr>
              <a:t> for every </a:t>
            </a:r>
            <a:r>
              <a:rPr lang="es" sz="2400" b="1">
                <a:solidFill>
                  <a:schemeClr val="lt1"/>
                </a:solidFill>
              </a:rPr>
              <a:t>gene</a:t>
            </a:r>
            <a:r>
              <a:rPr lang="es" sz="2400">
                <a:solidFill>
                  <a:schemeClr val="lt1"/>
                </a:solidFill>
              </a:rPr>
              <a:t> of interest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83" name="Google Shape;283;p42"/>
          <p:cNvPicPr preferRelativeResize="0"/>
          <p:nvPr/>
        </p:nvPicPr>
        <p:blipFill rotWithShape="1">
          <a:blip r:embed="rId4">
            <a:alphaModFix/>
          </a:blip>
          <a:srcRect l="954" t="8678" r="1674" b="7709"/>
          <a:stretch/>
        </p:blipFill>
        <p:spPr>
          <a:xfrm>
            <a:off x="6099875" y="995775"/>
            <a:ext cx="2782574" cy="13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925" y="3849950"/>
            <a:ext cx="8156245" cy="36147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3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8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es"/>
              <a:t>Visualising the Counts</a:t>
            </a:r>
            <a:endParaRPr/>
          </a:p>
        </p:txBody>
      </p:sp>
      <p:cxnSp>
        <p:nvCxnSpPr>
          <p:cNvPr id="290" name="Google Shape;290;p43"/>
          <p:cNvCxnSpPr/>
          <p:nvPr/>
        </p:nvCxnSpPr>
        <p:spPr>
          <a:xfrm flipH="1">
            <a:off x="1545761" y="3262370"/>
            <a:ext cx="386700" cy="210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291" name="Google Shape;291;p43"/>
          <p:cNvSpPr txBox="1"/>
          <p:nvPr/>
        </p:nvSpPr>
        <p:spPr>
          <a:xfrm>
            <a:off x="0" y="3136525"/>
            <a:ext cx="1605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Convert to hexadecimal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3"/>
          <p:cNvSpPr/>
          <p:nvPr/>
        </p:nvSpPr>
        <p:spPr>
          <a:xfrm flipH="1">
            <a:off x="1455550" y="1686507"/>
            <a:ext cx="229200" cy="1198200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43"/>
          <p:cNvSpPr txBox="1"/>
          <p:nvPr/>
        </p:nvSpPr>
        <p:spPr>
          <a:xfrm flipH="1">
            <a:off x="142250" y="2078775"/>
            <a:ext cx="1222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calculating corresponding colour code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7261" y="1689183"/>
            <a:ext cx="3981450" cy="117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43"/>
          <p:cNvCxnSpPr/>
          <p:nvPr/>
        </p:nvCxnSpPr>
        <p:spPr>
          <a:xfrm flipH="1">
            <a:off x="6578736" y="4056595"/>
            <a:ext cx="7800" cy="40050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296" name="Google Shape;296;p43"/>
          <p:cNvCxnSpPr/>
          <p:nvPr/>
        </p:nvCxnSpPr>
        <p:spPr>
          <a:xfrm flipH="1">
            <a:off x="7572486" y="4056595"/>
            <a:ext cx="7800" cy="40050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297" name="Google Shape;297;p43"/>
          <p:cNvSpPr txBox="1"/>
          <p:nvPr/>
        </p:nvSpPr>
        <p:spPr>
          <a:xfrm>
            <a:off x="5779975" y="4457100"/>
            <a:ext cx="1605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 id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3"/>
          <p:cNvSpPr txBox="1"/>
          <p:nvPr/>
        </p:nvSpPr>
        <p:spPr>
          <a:xfrm>
            <a:off x="6773725" y="4457100"/>
            <a:ext cx="1605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color code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43"/>
          <p:cNvPicPr preferRelativeResize="0"/>
          <p:nvPr/>
        </p:nvPicPr>
        <p:blipFill rotWithShape="1">
          <a:blip r:embed="rId5">
            <a:alphaModFix/>
          </a:blip>
          <a:srcRect l="14420"/>
          <a:stretch/>
        </p:blipFill>
        <p:spPr>
          <a:xfrm>
            <a:off x="6441575" y="310700"/>
            <a:ext cx="2564225" cy="26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625" y="1169750"/>
            <a:ext cx="8033376" cy="22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4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8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es"/>
              <a:t>Highlighting selected Gene</a:t>
            </a:r>
            <a:endParaRPr/>
          </a:p>
        </p:txBody>
      </p:sp>
      <p:cxnSp>
        <p:nvCxnSpPr>
          <p:cNvPr id="306" name="Google Shape;306;p44"/>
          <p:cNvCxnSpPr/>
          <p:nvPr/>
        </p:nvCxnSpPr>
        <p:spPr>
          <a:xfrm flipH="1">
            <a:off x="989286" y="2570695"/>
            <a:ext cx="386700" cy="210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307" name="Google Shape;307;p44"/>
          <p:cNvCxnSpPr/>
          <p:nvPr/>
        </p:nvCxnSpPr>
        <p:spPr>
          <a:xfrm rot="10800000">
            <a:off x="1007436" y="2145195"/>
            <a:ext cx="3504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08" name="Google Shape;308;p44"/>
          <p:cNvSpPr txBox="1"/>
          <p:nvPr/>
        </p:nvSpPr>
        <p:spPr>
          <a:xfrm>
            <a:off x="79824" y="2011675"/>
            <a:ext cx="1030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protein id</a:t>
            </a:r>
            <a:endParaRPr sz="1100"/>
          </a:p>
        </p:txBody>
      </p:sp>
      <p:pic>
        <p:nvPicPr>
          <p:cNvPr id="309" name="Google Shape;309;p44"/>
          <p:cNvPicPr preferRelativeResize="0"/>
          <p:nvPr/>
        </p:nvPicPr>
        <p:blipFill rotWithShape="1">
          <a:blip r:embed="rId4">
            <a:alphaModFix/>
          </a:blip>
          <a:srcRect l="28861" t="5113" b="15609"/>
          <a:stretch/>
        </p:blipFill>
        <p:spPr>
          <a:xfrm>
            <a:off x="6863975" y="2638600"/>
            <a:ext cx="2280025" cy="25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44"/>
          <p:cNvCxnSpPr/>
          <p:nvPr/>
        </p:nvCxnSpPr>
        <p:spPr>
          <a:xfrm>
            <a:off x="3697486" y="3495020"/>
            <a:ext cx="0" cy="32910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11" name="Google Shape;311;p44"/>
          <p:cNvSpPr txBox="1"/>
          <p:nvPr/>
        </p:nvSpPr>
        <p:spPr>
          <a:xfrm>
            <a:off x="47450" y="2384800"/>
            <a:ext cx="1382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iframe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directory</a:t>
            </a:r>
            <a:endParaRPr sz="1100"/>
          </a:p>
        </p:txBody>
      </p:sp>
      <p:sp>
        <p:nvSpPr>
          <p:cNvPr id="312" name="Google Shape;312;p44"/>
          <p:cNvSpPr txBox="1"/>
          <p:nvPr/>
        </p:nvSpPr>
        <p:spPr>
          <a:xfrm>
            <a:off x="3006125" y="3824125"/>
            <a:ext cx="1382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Activate function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ject_demo2.mp4">
            <a:hlinkClick r:id="" action="ppaction://media"/>
            <a:extLst>
              <a:ext uri="{FF2B5EF4-FFF2-40B4-BE49-F238E27FC236}">
                <a16:creationId xmlns:a16="http://schemas.microsoft.com/office/drawing/2014/main" id="{61FF0A43-1C88-554A-923A-AA5EE44D01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2634" y="391886"/>
            <a:ext cx="6178732" cy="3861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925" y="770853"/>
            <a:ext cx="9144000" cy="373224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6"/>
          <p:cNvSpPr/>
          <p:nvPr/>
        </p:nvSpPr>
        <p:spPr>
          <a:xfrm>
            <a:off x="1935126" y="2137144"/>
            <a:ext cx="5241900" cy="9012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1D87FF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6"/>
          <p:cNvSpPr txBox="1">
            <a:spLocks noGrp="1"/>
          </p:cNvSpPr>
          <p:nvPr>
            <p:ph type="title"/>
          </p:nvPr>
        </p:nvSpPr>
        <p:spPr>
          <a:xfrm>
            <a:off x="2187297" y="2300391"/>
            <a:ext cx="4769400" cy="54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</a:pPr>
            <a:r>
              <a:rPr lang="es"/>
              <a:t>Discussion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8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Discussion &amp; Conclusion</a:t>
            </a:r>
            <a:endParaRPr/>
          </a:p>
        </p:txBody>
      </p:sp>
      <p:graphicFrame>
        <p:nvGraphicFramePr>
          <p:cNvPr id="330" name="Google Shape;330;p47"/>
          <p:cNvGraphicFramePr/>
          <p:nvPr/>
        </p:nvGraphicFramePr>
        <p:xfrm>
          <a:off x="787825" y="1405750"/>
          <a:ext cx="7568350" cy="2377260"/>
        </p:xfrm>
        <a:graphic>
          <a:graphicData uri="http://schemas.openxmlformats.org/drawingml/2006/table">
            <a:tbl>
              <a:tblPr>
                <a:noFill/>
                <a:tableStyleId>{87701C37-D90E-4600-B5F3-F13363C55722}</a:tableStyleId>
              </a:tblPr>
              <a:tblGrid>
                <a:gridCol w="378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4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/>
                        <a:t>Achievements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/>
                        <a:t>Limitations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Answers biological question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Manually visualising the Counts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Two web service calls from two sources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Protein id extraction from iframe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Interactive for the user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Count Pathway Array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Visualising data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Max and min of Array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Simple and concise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800" y="899950"/>
            <a:ext cx="8017925" cy="42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8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8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es"/>
              <a:t>The next step</a:t>
            </a:r>
            <a:endParaRPr/>
          </a:p>
        </p:txBody>
      </p:sp>
      <p:cxnSp>
        <p:nvCxnSpPr>
          <p:cNvPr id="337" name="Google Shape;337;p48"/>
          <p:cNvCxnSpPr/>
          <p:nvPr/>
        </p:nvCxnSpPr>
        <p:spPr>
          <a:xfrm flipH="1">
            <a:off x="1245799" y="3417870"/>
            <a:ext cx="386700" cy="210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38" name="Google Shape;338;p48"/>
          <p:cNvSpPr/>
          <p:nvPr/>
        </p:nvSpPr>
        <p:spPr>
          <a:xfrm flipH="1">
            <a:off x="1195999" y="4047600"/>
            <a:ext cx="199500" cy="488700"/>
          </a:xfrm>
          <a:prstGeom prst="rightBrace">
            <a:avLst>
              <a:gd name="adj1" fmla="val 8333"/>
              <a:gd name="adj2" fmla="val 51822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8"/>
          <p:cNvSpPr txBox="1"/>
          <p:nvPr/>
        </p:nvSpPr>
        <p:spPr>
          <a:xfrm>
            <a:off x="42963" y="3971850"/>
            <a:ext cx="1222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Loop which makes the Open Phacts API call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0" name="Google Shape;340;p48"/>
          <p:cNvCxnSpPr/>
          <p:nvPr/>
        </p:nvCxnSpPr>
        <p:spPr>
          <a:xfrm rot="10800000">
            <a:off x="1221911" y="3147938"/>
            <a:ext cx="415500" cy="3720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41" name="Google Shape;341;p48"/>
          <p:cNvSpPr txBox="1"/>
          <p:nvPr/>
        </p:nvSpPr>
        <p:spPr>
          <a:xfrm>
            <a:off x="360011" y="3015038"/>
            <a:ext cx="1030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Empty array</a:t>
            </a:r>
            <a:endParaRPr sz="1100"/>
          </a:p>
        </p:txBody>
      </p:sp>
      <p:sp>
        <p:nvSpPr>
          <p:cNvPr id="342" name="Google Shape;342;p48"/>
          <p:cNvSpPr/>
          <p:nvPr/>
        </p:nvSpPr>
        <p:spPr>
          <a:xfrm flipH="1">
            <a:off x="1245795" y="1667800"/>
            <a:ext cx="149700" cy="1198200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8"/>
          <p:cNvSpPr txBox="1"/>
          <p:nvPr/>
        </p:nvSpPr>
        <p:spPr>
          <a:xfrm flipH="1">
            <a:off x="119162" y="2070700"/>
            <a:ext cx="1222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Processing jSON file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48"/>
          <p:cNvPicPr preferRelativeResize="0"/>
          <p:nvPr/>
        </p:nvPicPr>
        <p:blipFill rotWithShape="1">
          <a:blip r:embed="rId4">
            <a:alphaModFix/>
          </a:blip>
          <a:srcRect l="14420"/>
          <a:stretch/>
        </p:blipFill>
        <p:spPr>
          <a:xfrm>
            <a:off x="6089839" y="310700"/>
            <a:ext cx="2915963" cy="295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8"/>
          <p:cNvSpPr txBox="1"/>
          <p:nvPr/>
        </p:nvSpPr>
        <p:spPr>
          <a:xfrm>
            <a:off x="445073" y="3292025"/>
            <a:ext cx="1341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Array of compounds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8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Future Possibilities</a:t>
            </a:r>
            <a:endParaRPr/>
          </a:p>
        </p:txBody>
      </p:sp>
      <p:sp>
        <p:nvSpPr>
          <p:cNvPr id="351" name="Google Shape;351;p49"/>
          <p:cNvSpPr txBox="1">
            <a:spLocks noGrp="1"/>
          </p:cNvSpPr>
          <p:nvPr>
            <p:ph type="body" idx="1"/>
          </p:nvPr>
        </p:nvSpPr>
        <p:spPr>
          <a:xfrm>
            <a:off x="359999" y="972000"/>
            <a:ext cx="8326800" cy="27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"/>
              <a:t>Fully automated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"/>
              <a:t>More implementations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"/>
              <a:t>Pathway analyser for any pathway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0"/>
          <p:cNvSpPr txBox="1">
            <a:spLocks noGrp="1"/>
          </p:cNvSpPr>
          <p:nvPr>
            <p:ph type="title"/>
          </p:nvPr>
        </p:nvSpPr>
        <p:spPr>
          <a:xfrm>
            <a:off x="2204100" y="2045225"/>
            <a:ext cx="4735800" cy="56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Any questions?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5"/>
          <p:cNvGrpSpPr/>
          <p:nvPr/>
        </p:nvGrpSpPr>
        <p:grpSpPr>
          <a:xfrm>
            <a:off x="1015910" y="1547470"/>
            <a:ext cx="6838911" cy="2542091"/>
            <a:chOff x="1" y="2118"/>
            <a:chExt cx="6838911" cy="3389455"/>
          </a:xfrm>
        </p:grpSpPr>
        <p:sp>
          <p:nvSpPr>
            <p:cNvPr id="128" name="Google Shape;128;p25"/>
            <p:cNvSpPr/>
            <p:nvPr/>
          </p:nvSpPr>
          <p:spPr>
            <a:xfrm rot="5400000">
              <a:off x="-189403" y="191522"/>
              <a:ext cx="1262692" cy="883884"/>
            </a:xfrm>
            <a:prstGeom prst="chevron">
              <a:avLst>
                <a:gd name="adj" fmla="val 50000"/>
              </a:avLst>
            </a:prstGeom>
            <a:solidFill>
              <a:srgbClr val="D2E1FE"/>
            </a:solidFill>
            <a:ln w="254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5"/>
            <p:cNvSpPr txBox="1"/>
            <p:nvPr/>
          </p:nvSpPr>
          <p:spPr>
            <a:xfrm>
              <a:off x="1" y="444060"/>
              <a:ext cx="883884" cy="3788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25" tIns="15225" rIns="15225" bIns="1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5"/>
            <p:cNvSpPr/>
            <p:nvPr/>
          </p:nvSpPr>
          <p:spPr>
            <a:xfrm rot="5400000">
              <a:off x="3451023" y="-2565020"/>
              <a:ext cx="820750" cy="59550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2">
                <a:alpha val="89803"/>
              </a:schemeClr>
            </a:solidFill>
            <a:ln w="254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5"/>
            <p:cNvSpPr txBox="1"/>
            <p:nvPr/>
          </p:nvSpPr>
          <p:spPr>
            <a:xfrm>
              <a:off x="883884" y="42185"/>
              <a:ext cx="5914962" cy="740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5875" rIns="15875" bIns="15875" anchor="ctr" anchorCtr="0">
              <a:noAutofit/>
            </a:bodyPr>
            <a:lstStyle/>
            <a:p>
              <a:pPr marL="228600" marR="0" lvl="1" indent="-184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•"/>
              </a:pPr>
              <a:r>
                <a:rPr lang="e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One of the four </a:t>
              </a:r>
              <a:r>
                <a:rPr lang="e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fundamental</a:t>
              </a:r>
              <a:r>
                <a:rPr lang="e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classes of </a:t>
              </a:r>
              <a:r>
                <a:rPr lang="e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biological</a:t>
              </a:r>
              <a:r>
                <a:rPr lang="e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compounds</a:t>
              </a:r>
              <a:endParaRPr sz="1800"/>
            </a:p>
          </p:txBody>
        </p:sp>
        <p:sp>
          <p:nvSpPr>
            <p:cNvPr id="132" name="Google Shape;132;p25"/>
            <p:cNvSpPr/>
            <p:nvPr/>
          </p:nvSpPr>
          <p:spPr>
            <a:xfrm rot="5400000">
              <a:off x="-189403" y="1254904"/>
              <a:ext cx="1262692" cy="883884"/>
            </a:xfrm>
            <a:prstGeom prst="chevron">
              <a:avLst>
                <a:gd name="adj" fmla="val 50000"/>
              </a:avLst>
            </a:prstGeom>
            <a:solidFill>
              <a:srgbClr val="D2E1FE"/>
            </a:solidFill>
            <a:ln w="254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5"/>
            <p:cNvSpPr txBox="1"/>
            <p:nvPr/>
          </p:nvSpPr>
          <p:spPr>
            <a:xfrm>
              <a:off x="1" y="1507442"/>
              <a:ext cx="883884" cy="3788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25" tIns="15225" rIns="15225" bIns="1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5"/>
            <p:cNvSpPr/>
            <p:nvPr/>
          </p:nvSpPr>
          <p:spPr>
            <a:xfrm rot="5400000">
              <a:off x="3451023" y="-1501638"/>
              <a:ext cx="820750" cy="59550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2">
                <a:alpha val="89803"/>
              </a:schemeClr>
            </a:solidFill>
            <a:ln w="254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5"/>
            <p:cNvSpPr txBox="1"/>
            <p:nvPr/>
          </p:nvSpPr>
          <p:spPr>
            <a:xfrm>
              <a:off x="883884" y="1105567"/>
              <a:ext cx="5914962" cy="740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5875" rIns="15875" bIns="15875" anchor="ctr" anchorCtr="0">
              <a:noAutofit/>
            </a:bodyPr>
            <a:lstStyle/>
            <a:p>
              <a:pPr marL="228600" marR="0" lvl="1" indent="-184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•"/>
              </a:pPr>
              <a:r>
                <a:rPr lang="e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hysiological</a:t>
              </a:r>
              <a:r>
                <a:rPr lang="e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importance</a:t>
              </a:r>
              <a:r>
                <a:rPr lang="e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lang="e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Energy Storage </a:t>
              </a:r>
              <a:r>
                <a:rPr lang="e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 Signalling</a:t>
              </a:r>
              <a:endParaRPr sz="1800"/>
            </a:p>
          </p:txBody>
        </p:sp>
        <p:sp>
          <p:nvSpPr>
            <p:cNvPr id="136" name="Google Shape;136;p25"/>
            <p:cNvSpPr/>
            <p:nvPr/>
          </p:nvSpPr>
          <p:spPr>
            <a:xfrm rot="5400000">
              <a:off x="-189403" y="2318285"/>
              <a:ext cx="1262692" cy="883884"/>
            </a:xfrm>
            <a:prstGeom prst="chevron">
              <a:avLst>
                <a:gd name="adj" fmla="val 50000"/>
              </a:avLst>
            </a:prstGeom>
            <a:solidFill>
              <a:srgbClr val="D2E1FE"/>
            </a:solidFill>
            <a:ln w="254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5"/>
            <p:cNvSpPr txBox="1"/>
            <p:nvPr/>
          </p:nvSpPr>
          <p:spPr>
            <a:xfrm>
              <a:off x="1" y="2570823"/>
              <a:ext cx="883884" cy="3788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25" tIns="15225" rIns="15225" bIns="1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5"/>
            <p:cNvSpPr/>
            <p:nvPr/>
          </p:nvSpPr>
          <p:spPr>
            <a:xfrm rot="5400000">
              <a:off x="3451023" y="-438257"/>
              <a:ext cx="820750" cy="595502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2">
                <a:alpha val="89803"/>
              </a:schemeClr>
            </a:solidFill>
            <a:ln w="254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5"/>
            <p:cNvSpPr txBox="1"/>
            <p:nvPr/>
          </p:nvSpPr>
          <p:spPr>
            <a:xfrm>
              <a:off x="883884" y="2168948"/>
              <a:ext cx="5914962" cy="740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5875" rIns="15875" bIns="15875" anchor="ctr" anchorCtr="0">
              <a:noAutofit/>
            </a:bodyPr>
            <a:lstStyle/>
            <a:p>
              <a:pPr marL="228600" marR="0" lvl="1" indent="-184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•"/>
              </a:pPr>
              <a:r>
                <a:rPr lang="e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They </a:t>
              </a:r>
              <a:r>
                <a:rPr lang="e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contribute</a:t>
              </a:r>
              <a:r>
                <a:rPr lang="e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to numerous </a:t>
              </a:r>
              <a:r>
                <a:rPr lang="e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diseases</a:t>
              </a:r>
              <a:r>
                <a:rPr lang="e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and </a:t>
              </a:r>
              <a:r>
                <a:rPr lang="e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abnormalities</a:t>
              </a:r>
              <a:endPara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25"/>
          <p:cNvSpPr txBox="1"/>
          <p:nvPr/>
        </p:nvSpPr>
        <p:spPr>
          <a:xfrm>
            <a:off x="359999" y="310695"/>
            <a:ext cx="8326799" cy="567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es" sz="3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Importance of lipids</a:t>
            </a:r>
            <a:endParaRPr/>
          </a:p>
        </p:txBody>
      </p:sp>
      <p:sp>
        <p:nvSpPr>
          <p:cNvPr id="141" name="Google Shape;141;p25"/>
          <p:cNvSpPr/>
          <p:nvPr/>
        </p:nvSpPr>
        <p:spPr>
          <a:xfrm>
            <a:off x="359999" y="4728930"/>
            <a:ext cx="8926867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lang="e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Watson, A. D. (2006, October). Lipidomics: a global approach to lipid analysis in biological systems. </a:t>
            </a:r>
            <a:r>
              <a:rPr lang="es" sz="12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Journal of Lipid Research</a:t>
            </a:r>
            <a:r>
              <a:rPr lang="e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(47), 2101-2111.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799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es"/>
              <a:t>Lipidomics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359999" y="972000"/>
            <a:ext cx="8326799" cy="195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s"/>
              <a:t>Genomics, proteomics and metaomics </a:t>
            </a:r>
            <a:r>
              <a:rPr lang="es" b="1"/>
              <a:t>integrated</a:t>
            </a:r>
            <a:r>
              <a:rPr lang="es"/>
              <a:t> </a:t>
            </a:r>
            <a:r>
              <a:rPr lang="es" b="1"/>
              <a:t>approach</a:t>
            </a:r>
            <a:r>
              <a:rPr lang="es"/>
              <a:t> for the understanding of lipids and their </a:t>
            </a:r>
            <a:r>
              <a:rPr lang="es" b="1"/>
              <a:t>role</a:t>
            </a:r>
            <a:r>
              <a:rPr lang="es"/>
              <a:t> in </a:t>
            </a:r>
            <a:r>
              <a:rPr lang="es" b="1"/>
              <a:t>biological</a:t>
            </a:r>
            <a:r>
              <a:rPr lang="es"/>
              <a:t> </a:t>
            </a:r>
            <a:r>
              <a:rPr lang="es" b="1"/>
              <a:t>systems</a:t>
            </a:r>
            <a:endParaRPr/>
          </a:p>
        </p:txBody>
      </p:sp>
      <p:sp>
        <p:nvSpPr>
          <p:cNvPr id="148" name="Google Shape;148;p26"/>
          <p:cNvSpPr/>
          <p:nvPr/>
        </p:nvSpPr>
        <p:spPr>
          <a:xfrm>
            <a:off x="359999" y="4476682"/>
            <a:ext cx="8926867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Watson, A. D. (2006, October). Lipidomics: a global approach to lipid analysis in biological systems. </a:t>
            </a:r>
            <a:r>
              <a:rPr lang="es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Journal of Lipid Research</a:t>
            </a:r>
            <a: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(47), 2101-2111.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799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es"/>
              <a:t>Lipid bio-synthesis pathways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1"/>
          </p:nvPr>
        </p:nvSpPr>
        <p:spPr>
          <a:xfrm>
            <a:off x="359999" y="972000"/>
            <a:ext cx="8326799" cy="2720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s"/>
              <a:t>Lipid-based diseases </a:t>
            </a:r>
            <a:r>
              <a:rPr lang="es" b="1"/>
              <a:t>can not</a:t>
            </a:r>
            <a:r>
              <a:rPr lang="es"/>
              <a:t> </a:t>
            </a:r>
            <a:r>
              <a:rPr lang="es" b="1"/>
              <a:t>easily be</a:t>
            </a:r>
            <a:r>
              <a:rPr lang="es"/>
              <a:t> </a:t>
            </a:r>
            <a:r>
              <a:rPr lang="es" b="1"/>
              <a:t>understood</a:t>
            </a:r>
            <a:r>
              <a:rPr lang="es"/>
              <a:t> without the </a:t>
            </a:r>
            <a:r>
              <a:rPr lang="es" b="1"/>
              <a:t>visualization</a:t>
            </a:r>
            <a:r>
              <a:rPr lang="es"/>
              <a:t> of lipid bio-synthesis </a:t>
            </a:r>
            <a:r>
              <a:rPr lang="es" b="1"/>
              <a:t>pathways</a:t>
            </a:r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359999" y="4476682"/>
            <a:ext cx="8926867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Watson, A. D. (2006, October). Lipidomics: a global approach to lipid analysis in biological systems. </a:t>
            </a:r>
            <a:r>
              <a:rPr lang="es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Journal of Lipid Research</a:t>
            </a:r>
            <a: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(47), 2101-2111.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799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es" sz="3600"/>
              <a:t>Pathway data visualization </a:t>
            </a:r>
            <a:br>
              <a:rPr lang="es" sz="3240"/>
            </a:br>
            <a:r>
              <a:rPr lang="es" sz="2430" b="0" i="1"/>
              <a:t>A key component of scientific research</a:t>
            </a:r>
            <a:endParaRPr sz="3240" b="0" i="1"/>
          </a:p>
        </p:txBody>
      </p:sp>
      <p:pic>
        <p:nvPicPr>
          <p:cNvPr id="163" name="Google Shape;163;p28" descr="A screenshot of a social media post &#10; 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0395" y="1716471"/>
            <a:ext cx="3461842" cy="171055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/>
        </p:nvSpPr>
        <p:spPr>
          <a:xfrm>
            <a:off x="973798" y="1369024"/>
            <a:ext cx="22597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scientific data</a:t>
            </a:r>
            <a:endParaRPr/>
          </a:p>
        </p:txBody>
      </p:sp>
      <p:pic>
        <p:nvPicPr>
          <p:cNvPr id="165" name="Google Shape;165;p28" descr="A screenshot of a social media post &#10; 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7222" y="1716470"/>
            <a:ext cx="2417589" cy="171055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/>
        </p:nvSpPr>
        <p:spPr>
          <a:xfrm>
            <a:off x="6406053" y="1369024"/>
            <a:ext cx="215462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endParaRPr/>
          </a:p>
        </p:txBody>
      </p:sp>
      <p:sp>
        <p:nvSpPr>
          <p:cNvPr id="167" name="Google Shape;167;p28"/>
          <p:cNvSpPr txBox="1"/>
          <p:nvPr/>
        </p:nvSpPr>
        <p:spPr>
          <a:xfrm>
            <a:off x="1182173" y="3601002"/>
            <a:ext cx="215828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interpret</a:t>
            </a:r>
            <a:endParaRPr/>
          </a:p>
        </p:txBody>
      </p:sp>
      <p:sp>
        <p:nvSpPr>
          <p:cNvPr id="168" name="Google Shape;168;p28"/>
          <p:cNvSpPr txBox="1"/>
          <p:nvPr/>
        </p:nvSpPr>
        <p:spPr>
          <a:xfrm>
            <a:off x="5337222" y="3497476"/>
            <a:ext cx="3428944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Enhances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interpretation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scientific data </a:t>
            </a:r>
            <a:endParaRPr/>
          </a:p>
        </p:txBody>
      </p:sp>
      <p:sp>
        <p:nvSpPr>
          <p:cNvPr id="169" name="Google Shape;169;p28"/>
          <p:cNvSpPr txBox="1"/>
          <p:nvPr/>
        </p:nvSpPr>
        <p:spPr>
          <a:xfrm>
            <a:off x="359999" y="4273975"/>
            <a:ext cx="85692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Cirillo, E., Parnell, L. D., &amp; Evelo, C. T. (2017). A Review of Pathway-Based Analysis Tools That Visualize Genetic Variants. </a:t>
            </a:r>
            <a:r>
              <a:rPr lang="es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Frontiers in genetics</a:t>
            </a: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s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174. doi:10.3389/fgene.2017.00174</a:t>
            </a:r>
            <a:endParaRPr/>
          </a:p>
        </p:txBody>
      </p:sp>
      <p:sp>
        <p:nvSpPr>
          <p:cNvPr id="170" name="Google Shape;170;p28"/>
          <p:cNvSpPr/>
          <p:nvPr/>
        </p:nvSpPr>
        <p:spPr>
          <a:xfrm rot="-5400000">
            <a:off x="4428542" y="2096155"/>
            <a:ext cx="346249" cy="95118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8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General Biological question</a:t>
            </a:r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body" idx="1"/>
          </p:nvPr>
        </p:nvSpPr>
        <p:spPr>
          <a:xfrm>
            <a:off x="408600" y="972000"/>
            <a:ext cx="8326800" cy="351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Given a </a:t>
            </a:r>
            <a:r>
              <a:rPr lang="es" b="1"/>
              <a:t>lipid</a:t>
            </a:r>
            <a:r>
              <a:rPr lang="es"/>
              <a:t> </a:t>
            </a:r>
            <a:r>
              <a:rPr lang="es" b="1"/>
              <a:t>biosynthesis</a:t>
            </a:r>
            <a:r>
              <a:rPr lang="es"/>
              <a:t> </a:t>
            </a:r>
            <a:r>
              <a:rPr lang="es" b="1"/>
              <a:t>pathway</a:t>
            </a:r>
            <a:r>
              <a:rPr lang="es"/>
              <a:t>, how can we obtain more </a:t>
            </a:r>
            <a:r>
              <a:rPr lang="es" b="1"/>
              <a:t>information</a:t>
            </a:r>
            <a:r>
              <a:rPr lang="es"/>
              <a:t> about its </a:t>
            </a:r>
            <a:r>
              <a:rPr lang="es" b="1"/>
              <a:t>elements</a:t>
            </a:r>
            <a:r>
              <a:rPr lang="es"/>
              <a:t>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360000" y="972000"/>
            <a:ext cx="8326800" cy="350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Are the </a:t>
            </a:r>
            <a:r>
              <a:rPr lang="es" b="1"/>
              <a:t>elements </a:t>
            </a:r>
            <a:r>
              <a:rPr lang="es"/>
              <a:t>in the given pathway </a:t>
            </a:r>
            <a:r>
              <a:rPr lang="es" b="1"/>
              <a:t>present</a:t>
            </a:r>
            <a:r>
              <a:rPr lang="es"/>
              <a:t> in </a:t>
            </a:r>
            <a:r>
              <a:rPr lang="es" b="1"/>
              <a:t>other</a:t>
            </a:r>
            <a:r>
              <a:rPr lang="es"/>
              <a:t> </a:t>
            </a:r>
            <a:r>
              <a:rPr lang="es" b="1"/>
              <a:t>pathways</a:t>
            </a:r>
            <a:r>
              <a:rPr lang="es"/>
              <a:t>? </a:t>
            </a:r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8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Biological question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body" idx="1"/>
          </p:nvPr>
        </p:nvSpPr>
        <p:spPr>
          <a:xfrm>
            <a:off x="360000" y="972000"/>
            <a:ext cx="8326800" cy="34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If so, in </a:t>
            </a:r>
            <a:r>
              <a:rPr lang="es" b="1"/>
              <a:t>which</a:t>
            </a:r>
            <a:r>
              <a:rPr lang="es"/>
              <a:t> </a:t>
            </a:r>
            <a:r>
              <a:rPr lang="es" b="1"/>
              <a:t>ones</a:t>
            </a:r>
            <a:r>
              <a:rPr lang="es"/>
              <a:t> and in </a:t>
            </a:r>
            <a:r>
              <a:rPr lang="es" b="1"/>
              <a:t>how</a:t>
            </a:r>
            <a:r>
              <a:rPr lang="es"/>
              <a:t> </a:t>
            </a:r>
            <a:r>
              <a:rPr lang="es" b="1"/>
              <a:t>many</a:t>
            </a:r>
            <a:r>
              <a:rPr lang="es"/>
              <a:t>?</a:t>
            </a:r>
            <a:endParaRPr sz="3000"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/>
          </p:nvPr>
        </p:nvSpPr>
        <p:spPr>
          <a:xfrm>
            <a:off x="359999" y="310695"/>
            <a:ext cx="83268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Biological question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astricht University">
  <a:themeElements>
    <a:clrScheme name="UM">
      <a:dk1>
        <a:srgbClr val="001C3D"/>
      </a:dk1>
      <a:lt1>
        <a:srgbClr val="FFFFFF"/>
      </a:lt1>
      <a:dk2>
        <a:srgbClr val="00A2DB"/>
      </a:dk2>
      <a:lt2>
        <a:srgbClr val="FFFFFF"/>
      </a:lt2>
      <a:accent1>
        <a:srgbClr val="E84E10"/>
      </a:accent1>
      <a:accent2>
        <a:srgbClr val="00A2DB"/>
      </a:accent2>
      <a:accent3>
        <a:srgbClr val="001C3D"/>
      </a:accent3>
      <a:accent4>
        <a:srgbClr val="F3A687"/>
      </a:accent4>
      <a:accent5>
        <a:srgbClr val="7FD0ED"/>
      </a:accent5>
      <a:accent6>
        <a:srgbClr val="7F8D9E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</Words>
  <Application>Microsoft Office PowerPoint</Application>
  <PresentationFormat>Diavoorstelling (16:9)</PresentationFormat>
  <Paragraphs>103</Paragraphs>
  <Slides>28</Slides>
  <Notes>28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28</vt:i4>
      </vt:variant>
    </vt:vector>
  </HeadingPairs>
  <TitlesOfParts>
    <vt:vector size="33" baseType="lpstr">
      <vt:lpstr>Arial</vt:lpstr>
      <vt:lpstr>Calibri</vt:lpstr>
      <vt:lpstr>Merriweather Sans</vt:lpstr>
      <vt:lpstr>Simple Light</vt:lpstr>
      <vt:lpstr>Maastricht University</vt:lpstr>
      <vt:lpstr>Pathway Analyser</vt:lpstr>
      <vt:lpstr>Overview</vt:lpstr>
      <vt:lpstr>PowerPoint-presentatie</vt:lpstr>
      <vt:lpstr>Lipidomics</vt:lpstr>
      <vt:lpstr>Lipid bio-synthesis pathways</vt:lpstr>
      <vt:lpstr>Pathway data visualization  A key component of scientific research</vt:lpstr>
      <vt:lpstr>General Biological question</vt:lpstr>
      <vt:lpstr>Biological question</vt:lpstr>
      <vt:lpstr>Biological question</vt:lpstr>
      <vt:lpstr>Cholesterol Biosynthesis</vt:lpstr>
      <vt:lpstr>Manually answering question</vt:lpstr>
      <vt:lpstr>PowerPoint-presentatie</vt:lpstr>
      <vt:lpstr>PowerPoint-presentatie</vt:lpstr>
      <vt:lpstr>Solution: PathwayAnalyser </vt:lpstr>
      <vt:lpstr>Solution: PathwayAnalyser</vt:lpstr>
      <vt:lpstr>Methods</vt:lpstr>
      <vt:lpstr>Libraries</vt:lpstr>
      <vt:lpstr>Pathway Information</vt:lpstr>
      <vt:lpstr>Targets and Respective Pathways</vt:lpstr>
      <vt:lpstr>Targets and Respective Pathways</vt:lpstr>
      <vt:lpstr>Visualising the Counts</vt:lpstr>
      <vt:lpstr>Highlighting selected Gene</vt:lpstr>
      <vt:lpstr>PowerPoint-presentatie</vt:lpstr>
      <vt:lpstr>Discussion</vt:lpstr>
      <vt:lpstr>Discussion &amp; Conclusion</vt:lpstr>
      <vt:lpstr>The next step</vt:lpstr>
      <vt:lpstr>Future Possibilities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Pathway Analyser</dc:title>
  <dc:creator>Maaike Trân</dc:creator>
  <cp:lastModifiedBy>Maaike Trân</cp:lastModifiedBy>
  <cp:revision>2</cp:revision>
  <dcterms:modified xsi:type="dcterms:W3CDTF">2018-12-14T15:38:52Z</dcterms:modified>
</cp:coreProperties>
</file>